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2" r:id="rId1"/>
  </p:sldMasterIdLst>
  <p:notesMasterIdLst>
    <p:notesMasterId r:id="rId26"/>
  </p:notesMasterIdLst>
  <p:handoutMasterIdLst>
    <p:handoutMasterId r:id="rId27"/>
  </p:handoutMasterIdLst>
  <p:sldIdLst>
    <p:sldId id="256" r:id="rId2"/>
    <p:sldId id="310" r:id="rId3"/>
    <p:sldId id="314" r:id="rId4"/>
    <p:sldId id="311" r:id="rId5"/>
    <p:sldId id="328" r:id="rId6"/>
    <p:sldId id="329" r:id="rId7"/>
    <p:sldId id="326" r:id="rId8"/>
    <p:sldId id="308" r:id="rId9"/>
    <p:sldId id="317" r:id="rId10"/>
    <p:sldId id="315" r:id="rId11"/>
    <p:sldId id="316" r:id="rId12"/>
    <p:sldId id="318" r:id="rId13"/>
    <p:sldId id="320" r:id="rId14"/>
    <p:sldId id="324" r:id="rId15"/>
    <p:sldId id="319" r:id="rId16"/>
    <p:sldId id="321" r:id="rId17"/>
    <p:sldId id="322" r:id="rId18"/>
    <p:sldId id="331" r:id="rId19"/>
    <p:sldId id="330" r:id="rId20"/>
    <p:sldId id="333" r:id="rId21"/>
    <p:sldId id="334" r:id="rId22"/>
    <p:sldId id="335" r:id="rId23"/>
    <p:sldId id="325" r:id="rId24"/>
    <p:sldId id="303" r:id="rId25"/>
  </p:sldIdLst>
  <p:sldSz cx="9144000" cy="5715000" type="screen16x10"/>
  <p:notesSz cx="6858000" cy="9296400"/>
  <p:defaultTextStyle>
    <a:defPPr>
      <a:defRPr lang="en-US"/>
    </a:defPPr>
    <a:lvl1pPr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rtl="0" fontAlgn="base">
      <a:spcBef>
        <a:spcPct val="20000"/>
      </a:spcBef>
      <a:spcAft>
        <a:spcPct val="0"/>
      </a:spcAft>
      <a:buChar char="•"/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BF271"/>
    <a:srgbClr val="FBF376"/>
    <a:srgbClr val="E5C425"/>
    <a:srgbClr val="E3BF24"/>
    <a:srgbClr val="0000CC"/>
    <a:srgbClr val="99336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-1328" y="-112"/>
      </p:cViewPr>
      <p:guideLst>
        <p:guide orient="horz" pos="180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55" d="100"/>
          <a:sy n="55" d="100"/>
        </p:scale>
        <p:origin x="-2856" y="-90"/>
      </p:cViewPr>
      <p:guideLst>
        <p:guide orient="horz" pos="2928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handoutMaster" Target="handoutMasters/handout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14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BC50FA24-09C2-6B40-9BF8-F15076CEBD2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96001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8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641350" y="696913"/>
            <a:ext cx="55753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1638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416425"/>
            <a:ext cx="502920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639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spcBef>
                <a:spcPct val="0"/>
              </a:spcBef>
              <a:buFontTx/>
              <a:buNone/>
              <a:defRPr sz="1200">
                <a:latin typeface="Times New Roman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639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831263"/>
            <a:ext cx="2971800" cy="465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spcBef>
                <a:spcPct val="0"/>
              </a:spcBef>
              <a:buFontTx/>
              <a:buNone/>
              <a:defRPr sz="1200">
                <a:latin typeface="Times New Roman" charset="0"/>
              </a:defRPr>
            </a:lvl1pPr>
          </a:lstStyle>
          <a:p>
            <a:pPr>
              <a:defRPr/>
            </a:pPr>
            <a:fld id="{EDAB6C25-FA31-8E46-9A66-38F82D52A4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64392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0"/>
        <a:cs typeface="Arial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Arial" charset="0"/>
        <a:cs typeface="Arial" charset="0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696913"/>
            <a:ext cx="5575300" cy="3486150"/>
          </a:xfrm>
          <a:ln/>
        </p:spPr>
      </p:sp>
      <p:sp>
        <p:nvSpPr>
          <p:cNvPr id="29698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29699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01612BA-9604-804B-A8B3-1FC010FA6B79}" type="slidenum">
              <a:rPr lang="en-US" sz="1200">
                <a:latin typeface="Times New Roman" charset="0"/>
              </a:rPr>
              <a:pPr eaLnBrk="1" hangingPunct="1"/>
              <a:t>14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41350" y="696913"/>
            <a:ext cx="5575300" cy="3486150"/>
          </a:xfrm>
          <a:ln/>
        </p:spPr>
      </p:sp>
      <p:sp>
        <p:nvSpPr>
          <p:cNvPr id="36866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867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AC556EC6-27F5-7A43-AEFB-8A225907DE00}" type="slidenum">
              <a:rPr lang="en-US" sz="1200">
                <a:latin typeface="Times New Roman" charset="0"/>
              </a:rPr>
              <a:pPr eaLnBrk="1" hangingPunct="1"/>
              <a:t>20</a:t>
            </a:fld>
            <a:endParaRPr lang="en-US" sz="1200">
              <a:latin typeface="Times New Roman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9" descr="osg_logo_4c_whi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74084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293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905000"/>
            <a:ext cx="7772400" cy="952500"/>
          </a:xfrm>
        </p:spPr>
        <p:txBody>
          <a:bodyPr/>
          <a:lstStyle>
            <a:lvl1pPr>
              <a:defRPr>
                <a:solidFill>
                  <a:schemeClr val="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5293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47700" y="3238500"/>
            <a:ext cx="8128000" cy="1460500"/>
          </a:xfrm>
        </p:spPr>
        <p:txBody>
          <a:bodyPr/>
          <a:lstStyle>
            <a:lvl1pPr marL="0" indent="0" algn="ctr">
              <a:buFont typeface="Times" charset="0"/>
              <a:buNone/>
              <a:defRPr sz="2400" baseline="0">
                <a:solidFill>
                  <a:schemeClr val="hlink"/>
                </a:solidFill>
              </a:defRPr>
            </a:lvl1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428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9AF6FE5-ADBB-0C4E-B65C-7A6EC71F4A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883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04000" y="95250"/>
            <a:ext cx="1943100" cy="4921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700" y="95250"/>
            <a:ext cx="5676900" cy="4921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0B9E385-0344-EB41-81AA-AC7024A9C3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126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77994E2-051A-DA48-858F-1FC58897A89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4121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672417"/>
            <a:ext cx="7772400" cy="113506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422261"/>
            <a:ext cx="7772400" cy="1250156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8A4205F-89B6-8743-B3A2-F5872060DE4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4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390525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991C0AE-E153-A241-B539-C3AA032428A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157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8865"/>
            <a:ext cx="8229600" cy="9525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279261"/>
            <a:ext cx="4041775" cy="533135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812396"/>
            <a:ext cx="4041775" cy="329274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624DD0-3228-9B43-95BC-F4268817C30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0349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58753AE-133C-114E-87A7-4A2E5B74837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66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1D5AED3-A527-C64C-B68C-760BBB7436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0670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27542"/>
            <a:ext cx="3008313" cy="9683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2"/>
            <a:ext cx="5111750" cy="48775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195917"/>
            <a:ext cx="3008313" cy="390921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616DB73-E959-BC4C-861D-E5F808A4701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359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2"/>
            <a:ext cx="5486400" cy="670718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DE9A77-45B5-EA4C-B5ED-72717BF6CD4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6900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228725" y="95250"/>
            <a:ext cx="6946900" cy="952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774700" y="1111250"/>
            <a:ext cx="7772400" cy="3905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10"/>
          <p:cNvSpPr>
            <a:spLocks noChangeArrowheads="1"/>
          </p:cNvSpPr>
          <p:nvPr/>
        </p:nvSpPr>
        <p:spPr bwMode="auto">
          <a:xfrm>
            <a:off x="-1266825" y="5007240"/>
            <a:ext cx="18466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  <a:buFontTx/>
              <a:buNone/>
            </a:pPr>
            <a:endParaRPr lang="en-US">
              <a:cs typeface="Arial" charset="0"/>
            </a:endParaRPr>
          </a:p>
        </p:txBody>
      </p:sp>
      <p:sp>
        <p:nvSpPr>
          <p:cNvPr id="251918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24900" y="5334000"/>
            <a:ext cx="419100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spcBef>
                <a:spcPct val="0"/>
              </a:spcBef>
              <a:buFontTx/>
              <a:buNone/>
              <a:defRPr sz="1400">
                <a:solidFill>
                  <a:srgbClr val="FF8000"/>
                </a:solidFill>
              </a:defRPr>
            </a:lvl1pPr>
          </a:lstStyle>
          <a:p>
            <a:pPr>
              <a:defRPr/>
            </a:pPr>
            <a:fld id="{98356068-8DA1-234A-9138-486FD16149E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pic>
        <p:nvPicPr>
          <p:cNvPr id="1030" name="Picture 16" descr="osg_logo_4c_white"/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451" y="148167"/>
            <a:ext cx="1393825" cy="771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17"/>
          <p:cNvSpPr>
            <a:spLocks noGrp="1" noChangeArrowheads="1"/>
          </p:cNvSpPr>
          <p:nvPr/>
        </p:nvSpPr>
        <p:spPr bwMode="auto">
          <a:xfrm>
            <a:off x="1" y="5394855"/>
            <a:ext cx="2265363" cy="3201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/>
          <a:p>
            <a:pPr eaLnBrk="0" hangingPunct="0">
              <a:spcBef>
                <a:spcPct val="0"/>
              </a:spcBef>
              <a:buFontTx/>
              <a:buNone/>
            </a:pPr>
            <a:r>
              <a:rPr lang="en-US" sz="1200">
                <a:solidFill>
                  <a:srgbClr val="FF8000"/>
                </a:solidFill>
              </a:rPr>
              <a:t>OSG User School 2016</a:t>
            </a:r>
          </a:p>
        </p:txBody>
      </p:sp>
      <p:sp>
        <p:nvSpPr>
          <p:cNvPr id="1032" name="Line 18"/>
          <p:cNvSpPr>
            <a:spLocks noChangeShapeType="1"/>
          </p:cNvSpPr>
          <p:nvPr/>
        </p:nvSpPr>
        <p:spPr bwMode="auto">
          <a:xfrm>
            <a:off x="525463" y="963083"/>
            <a:ext cx="8618537" cy="0"/>
          </a:xfrm>
          <a:prstGeom prst="line">
            <a:avLst/>
          </a:prstGeom>
          <a:noFill/>
          <a:ln w="38100">
            <a:solidFill>
              <a:srgbClr val="FF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83" r:id="rId1"/>
    <p:sldLayoutId id="2147484173" r:id="rId2"/>
    <p:sldLayoutId id="2147484174" r:id="rId3"/>
    <p:sldLayoutId id="2147484175" r:id="rId4"/>
    <p:sldLayoutId id="2147484176" r:id="rId5"/>
    <p:sldLayoutId id="2147484177" r:id="rId6"/>
    <p:sldLayoutId id="2147484178" r:id="rId7"/>
    <p:sldLayoutId id="2147484179" r:id="rId8"/>
    <p:sldLayoutId id="2147484180" r:id="rId9"/>
    <p:sldLayoutId id="2147484181" r:id="rId10"/>
    <p:sldLayoutId id="2147484182" r:id="rId11"/>
  </p:sldLayoutIdLst>
  <p:hf hdr="0" ft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+mn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kumimoji="1" sz="3600" b="1">
          <a:solidFill>
            <a:srgbClr val="000080"/>
          </a:solidFill>
          <a:latin typeface="Arial" charset="0"/>
          <a:ea typeface="ＭＳ Ｐゴシック" charset="-128"/>
          <a:cs typeface="ＭＳ Ｐゴシック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kumimoji="1" sz="3200">
          <a:solidFill>
            <a:srgbClr val="000080"/>
          </a:solidFill>
          <a:latin typeface="Futura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000080"/>
        </a:buClr>
        <a:buFont typeface="Times" charset="0"/>
        <a:buChar char="•"/>
        <a:defRPr kumimoji="1" sz="3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Symbol" charset="0"/>
        <a:buChar char=""/>
        <a:defRPr kumimoji="1" sz="2800">
          <a:solidFill>
            <a:schemeClr val="tx2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§"/>
        <a:defRPr kumimoji="1" sz="2400">
          <a:solidFill>
            <a:schemeClr val="tx2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3C0000"/>
        </a:buClr>
        <a:buFont typeface="Wingdings" charset="0"/>
        <a:buChar char=""/>
        <a:defRPr kumimoji="1" sz="2000">
          <a:solidFill>
            <a:schemeClr val="tx2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3C0000"/>
        </a:buClr>
        <a:buFont typeface="Wingdings" charset="2"/>
        <a:buChar char=""/>
        <a:defRPr kumimoji="1" sz="2000">
          <a:solidFill>
            <a:schemeClr val="tx2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ckoch5@wisc.edu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7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8.jpe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4.jpe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3.jpeg"/><Relationship Id="rId5" Type="http://schemas.openxmlformats.org/officeDocument/2006/relationships/image" Target="../media/image5.jpeg"/><Relationship Id="rId6" Type="http://schemas.openxmlformats.org/officeDocument/2006/relationships/image" Target="../media/image17.jpeg"/><Relationship Id="rId7" Type="http://schemas.openxmlformats.org/officeDocument/2006/relationships/image" Target="../media/image12.png"/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4" Type="http://schemas.openxmlformats.org/officeDocument/2006/relationships/image" Target="../media/image19.png"/><Relationship Id="rId5" Type="http://schemas.openxmlformats.org/officeDocument/2006/relationships/image" Target="../media/image20.png"/><Relationship Id="rId6" Type="http://schemas.openxmlformats.org/officeDocument/2006/relationships/image" Target="../media/image21.png"/><Relationship Id="rId7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ocker.com/" TargetMode="External"/><Relationship Id="rId4" Type="http://schemas.openxmlformats.org/officeDocument/2006/relationships/hyperlink" Target="http://singularity.lbl.gov/" TargetMode="External"/><Relationship Id="rId5" Type="http://schemas.openxmlformats.org/officeDocument/2006/relationships/image" Target="../media/image23.png"/><Relationship Id="rId6" Type="http://schemas.openxmlformats.org/officeDocument/2006/relationships/image" Target="../media/image24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hub.docker.com/" TargetMode="External"/><Relationship Id="rId3" Type="http://schemas.openxmlformats.org/officeDocument/2006/relationships/hyperlink" Target="https://singularity-hub.org/faq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/>
          <p:cNvSpPr>
            <a:spLocks noGrp="1"/>
          </p:cNvSpPr>
          <p:nvPr>
            <p:ph type="ctrTitle"/>
          </p:nvPr>
        </p:nvSpPr>
        <p:spPr>
          <a:xfrm>
            <a:off x="685800" y="1058333"/>
            <a:ext cx="7772400" cy="1799167"/>
          </a:xfrm>
        </p:spPr>
        <p:txBody>
          <a:bodyPr/>
          <a:lstStyle/>
          <a:p>
            <a:pPr eaLnBrk="1" hangingPunct="1"/>
            <a:r>
              <a:rPr lang="en-US" sz="4000">
                <a:latin typeface="Arial" charset="0"/>
                <a:ea typeface="ＭＳ Ｐゴシック" charset="0"/>
                <a:cs typeface="ＭＳ Ｐゴシック" charset="0"/>
              </a:rPr>
              <a:t>Special Cases: Licenses, Interpreted Languages, and </a:t>
            </a:r>
            <a:br>
              <a:rPr lang="en-US" sz="400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4000">
                <a:latin typeface="Arial" charset="0"/>
                <a:ea typeface="ＭＳ Ｐゴシック" charset="0"/>
                <a:cs typeface="ＭＳ Ｐゴシック" charset="0"/>
              </a:rPr>
              <a:t>Containers for DHTC</a:t>
            </a:r>
            <a:br>
              <a:rPr lang="en-US" sz="4000">
                <a:latin typeface="Arial" charset="0"/>
                <a:ea typeface="ＭＳ Ｐゴシック" charset="0"/>
                <a:cs typeface="ＭＳ Ｐゴシック" charset="0"/>
              </a:rPr>
            </a:br>
            <a:r>
              <a:rPr lang="en-US" sz="2400">
                <a:latin typeface="Arial" charset="0"/>
                <a:ea typeface="ＭＳ Ｐゴシック" charset="0"/>
                <a:cs typeface="ＭＳ Ｐゴシック" charset="0"/>
              </a:rPr>
              <a:t>Wednesday morning, 10:45 am</a:t>
            </a:r>
          </a:p>
        </p:txBody>
      </p:sp>
      <p:sp>
        <p:nvSpPr>
          <p:cNvPr id="15362" name="Subtitle 2"/>
          <p:cNvSpPr>
            <a:spLocks noGrp="1"/>
          </p:cNvSpPr>
          <p:nvPr>
            <p:ph type="subTitle" idx="1"/>
          </p:nvPr>
        </p:nvSpPr>
        <p:spPr>
          <a:xfrm>
            <a:off x="512763" y="3238500"/>
            <a:ext cx="8128000" cy="1460500"/>
          </a:xfrm>
        </p:spPr>
        <p:txBody>
          <a:bodyPr/>
          <a:lstStyle/>
          <a:p>
            <a:pPr eaLnBrk="1" hangingPunct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Christina Koch (</a:t>
            </a:r>
            <a:r>
              <a:rPr lang="en-US">
                <a:latin typeface="Arial" charset="0"/>
                <a:ea typeface="ＭＳ Ｐゴシック" charset="0"/>
                <a:cs typeface="ＭＳ Ｐゴシック" charset="0"/>
                <a:hlinkClick r:id="rId2"/>
              </a:rPr>
              <a:t>ckoch5@wisc.edu</a:t>
            </a: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)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Research Computing Facilitator</a:t>
            </a:r>
          </a:p>
          <a:p>
            <a:pPr eaLnBrk="1" hangingPunct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University of Wisconsin - Madison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77" name="Picture 30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6225" y="3710782"/>
            <a:ext cx="2401888" cy="1862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Interpretation</a:t>
            </a:r>
          </a:p>
        </p:txBody>
      </p:sp>
      <p:sp>
        <p:nvSpPr>
          <p:cNvPr id="2457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00735E5-213C-3145-9981-835EF8DA1DF6}" type="slidenum">
              <a:rPr lang="en-US" sz="1400">
                <a:solidFill>
                  <a:srgbClr val="FF8000"/>
                </a:solidFill>
              </a:rPr>
              <a:pPr/>
              <a:t>10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4580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6564" y="1706563"/>
            <a:ext cx="1838325" cy="153193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581" name="Picture 7" descr="bookshelf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7926" y="3304646"/>
            <a:ext cx="811213" cy="6760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2" name="Straight Arrow Connector 10"/>
          <p:cNvCxnSpPr>
            <a:cxnSpLocks noChangeShapeType="1"/>
            <a:stCxn id="24580" idx="3"/>
            <a:endCxn id="24584" idx="1"/>
          </p:cNvCxnSpPr>
          <p:nvPr/>
        </p:nvCxnSpPr>
        <p:spPr bwMode="auto">
          <a:xfrm flipV="1">
            <a:off x="2274888" y="2297907"/>
            <a:ext cx="800100" cy="17462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3" name="TextBox 22"/>
          <p:cNvSpPr txBox="1">
            <a:spLocks noChangeArrowheads="1"/>
          </p:cNvSpPr>
          <p:nvPr/>
        </p:nvSpPr>
        <p:spPr bwMode="auto">
          <a:xfrm>
            <a:off x="398464" y="1223699"/>
            <a:ext cx="979755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Script</a:t>
            </a:r>
          </a:p>
        </p:txBody>
      </p:sp>
      <p:pic>
        <p:nvPicPr>
          <p:cNvPr id="24584" name="Picture 1" descr="babel-white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4989" y="1676136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5" name="Picture 9" descr="binary-stream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1475" y="2268802"/>
            <a:ext cx="2159000" cy="13546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86" name="Straight Arrow Connector 29"/>
          <p:cNvCxnSpPr>
            <a:cxnSpLocks noChangeShapeType="1"/>
            <a:stCxn id="24584" idx="3"/>
            <a:endCxn id="24592" idx="0"/>
          </p:cNvCxnSpPr>
          <p:nvPr/>
        </p:nvCxnSpPr>
        <p:spPr bwMode="auto">
          <a:xfrm>
            <a:off x="5186363" y="2297907"/>
            <a:ext cx="1719262" cy="124618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87" name="TextBox 22"/>
          <p:cNvSpPr txBox="1">
            <a:spLocks noChangeArrowheads="1"/>
          </p:cNvSpPr>
          <p:nvPr/>
        </p:nvSpPr>
        <p:spPr bwMode="auto">
          <a:xfrm>
            <a:off x="3028950" y="127396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Interpreter</a:t>
            </a:r>
          </a:p>
        </p:txBody>
      </p:sp>
      <p:sp>
        <p:nvSpPr>
          <p:cNvPr id="24588" name="TextBox 22"/>
          <p:cNvSpPr txBox="1">
            <a:spLocks noChangeArrowheads="1"/>
          </p:cNvSpPr>
          <p:nvPr/>
        </p:nvSpPr>
        <p:spPr bwMode="auto">
          <a:xfrm>
            <a:off x="2906713" y="3899959"/>
            <a:ext cx="2463800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/>
              <a:t>Libraries</a:t>
            </a:r>
          </a:p>
        </p:txBody>
      </p:sp>
      <p:cxnSp>
        <p:nvCxnSpPr>
          <p:cNvPr id="24589" name="Straight Arrow Connector 26"/>
          <p:cNvCxnSpPr>
            <a:cxnSpLocks noChangeShapeType="1"/>
            <a:stCxn id="24584" idx="2"/>
            <a:endCxn id="24581" idx="0"/>
          </p:cNvCxnSpPr>
          <p:nvPr/>
        </p:nvCxnSpPr>
        <p:spPr bwMode="auto">
          <a:xfrm flipH="1">
            <a:off x="4122739" y="2919678"/>
            <a:ext cx="7937" cy="384968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 type="arrow" w="med" len="med"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590" name="TextBox 22"/>
          <p:cNvSpPr txBox="1">
            <a:spLocks noChangeArrowheads="1"/>
          </p:cNvSpPr>
          <p:nvPr/>
        </p:nvSpPr>
        <p:spPr bwMode="auto">
          <a:xfrm>
            <a:off x="5843588" y="1911615"/>
            <a:ext cx="3194050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text turns</a:t>
            </a:r>
          </a:p>
          <a:p>
            <a:pPr eaLnBrk="1" hangingPunct="1">
              <a:buFontTx/>
              <a:buNone/>
            </a:pPr>
            <a:r>
              <a:rPr lang="en-US" sz="2000"/>
              <a:t>       into binary</a:t>
            </a:r>
          </a:p>
          <a:p>
            <a:pPr eaLnBrk="1" hangingPunct="1">
              <a:buFontTx/>
              <a:buNone/>
            </a:pPr>
            <a:r>
              <a:rPr lang="en-US" sz="2000"/>
              <a:t>                instructions</a:t>
            </a:r>
          </a:p>
        </p:txBody>
      </p:sp>
      <p:sp>
        <p:nvSpPr>
          <p:cNvPr id="24591" name="TextBox 22"/>
          <p:cNvSpPr txBox="1">
            <a:spLocks noChangeArrowheads="1"/>
          </p:cNvSpPr>
          <p:nvPr/>
        </p:nvSpPr>
        <p:spPr bwMode="auto">
          <a:xfrm>
            <a:off x="3365501" y="2930261"/>
            <a:ext cx="2462213" cy="4001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/>
              <a:t>uses</a:t>
            </a:r>
          </a:p>
        </p:txBody>
      </p:sp>
      <p:pic>
        <p:nvPicPr>
          <p:cNvPr id="24592" name="Picture 47" descr="motherboard.jp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3651" y="3544095"/>
            <a:ext cx="1122363" cy="863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24593" name="Straight Arrow Connector 49"/>
          <p:cNvCxnSpPr>
            <a:cxnSpLocks noChangeShapeType="1"/>
            <a:stCxn id="24592" idx="2"/>
            <a:endCxn id="24577" idx="3"/>
          </p:cNvCxnSpPr>
          <p:nvPr/>
        </p:nvCxnSpPr>
        <p:spPr bwMode="auto">
          <a:xfrm flipH="1">
            <a:off x="6488113" y="4407958"/>
            <a:ext cx="417512" cy="234157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On the command line</a:t>
            </a:r>
          </a:p>
        </p:txBody>
      </p:sp>
      <p:pic>
        <p:nvPicPr>
          <p:cNvPr id="25602" name="Content Placeholder 4" descr="interpret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1" b="6297"/>
          <a:stretch>
            <a:fillRect/>
          </a:stretch>
        </p:blipFill>
        <p:spPr>
          <a:xfrm>
            <a:off x="1088571" y="904875"/>
            <a:ext cx="7402286" cy="4450292"/>
          </a:xfrm>
        </p:spPr>
      </p:pic>
      <p:sp>
        <p:nvSpPr>
          <p:cNvPr id="2560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FF0593A-D7C7-8747-BA54-8797A178E179}" type="slidenum">
              <a:rPr lang="en-US" sz="1400">
                <a:solidFill>
                  <a:srgbClr val="FF8000"/>
                </a:solidFill>
              </a:rPr>
              <a:pPr/>
              <a:t>11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0413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Common interpreted languages*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74700" y="1111250"/>
            <a:ext cx="3810000" cy="2075657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Python</a:t>
            </a:r>
          </a:p>
          <a:p>
            <a:pPr>
              <a:defRPr/>
            </a:pPr>
            <a:r>
              <a:rPr lang="en-US" dirty="0" smtClean="0"/>
              <a:t>R</a:t>
            </a:r>
          </a:p>
          <a:p>
            <a:pPr>
              <a:defRPr/>
            </a:pPr>
            <a:r>
              <a:rPr lang="en-US" dirty="0" smtClean="0"/>
              <a:t>Julia</a:t>
            </a:r>
          </a:p>
          <a:p>
            <a:pPr>
              <a:defRPr/>
            </a:pPr>
            <a:r>
              <a:rPr lang="en-US" dirty="0" smtClean="0"/>
              <a:t>Ruby</a:t>
            </a:r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/>
          </a:p>
        </p:txBody>
      </p:sp>
      <p:sp>
        <p:nvSpPr>
          <p:cNvPr id="26627" name="Content Placeholder 5"/>
          <p:cNvSpPr>
            <a:spLocks noGrp="1"/>
          </p:cNvSpPr>
          <p:nvPr>
            <p:ph sz="half" idx="2"/>
          </p:nvPr>
        </p:nvSpPr>
        <p:spPr>
          <a:xfrm>
            <a:off x="4737100" y="1111250"/>
            <a:ext cx="3810000" cy="1923521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Perl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Javascript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662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8F76007-F841-414A-8A5A-2BA2A6FA03B1}" type="slidenum">
              <a:rPr lang="en-US" sz="1400">
                <a:solidFill>
                  <a:srgbClr val="FF8000"/>
                </a:solidFill>
              </a:rPr>
              <a:pPr/>
              <a:t>12</a:t>
            </a:fld>
            <a:endParaRPr lang="en-US" sz="1400">
              <a:solidFill>
                <a:srgbClr val="FF8000"/>
              </a:solidFill>
            </a:endParaRPr>
          </a:p>
        </p:txBody>
      </p:sp>
      <p:sp>
        <p:nvSpPr>
          <p:cNvPr id="26629" name="TextBox 4"/>
          <p:cNvSpPr txBox="1">
            <a:spLocks noChangeArrowheads="1"/>
          </p:cNvSpPr>
          <p:nvPr/>
        </p:nvSpPr>
        <p:spPr bwMode="auto">
          <a:xfrm>
            <a:off x="217714" y="4661014"/>
            <a:ext cx="8805333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2000" dirty="0"/>
              <a:t>*Note: the line between interpreted/compiled languages can be fuzzy.  Many languages support both options, with one method being more common.  </a:t>
            </a:r>
          </a:p>
        </p:txBody>
      </p:sp>
      <p:pic>
        <p:nvPicPr>
          <p:cNvPr id="26630" name="Picture 1" descr="python-logo-master-v3-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8808" y="3584915"/>
            <a:ext cx="2790144" cy="84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1" name="Picture 4" descr="juli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2096" y="2669646"/>
            <a:ext cx="1850572" cy="9148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2" name="Picture 3" descr="matlab-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57" y="2745998"/>
            <a:ext cx="2239056" cy="769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3" name="Picture 5" descr="R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988" y="3602113"/>
            <a:ext cx="936065" cy="7521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6634" name="Picture 6" descr="perl_logo_oreill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905" y="3435046"/>
            <a:ext cx="1771174" cy="8186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1316039" y="95250"/>
            <a:ext cx="7761287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Running interpreted code in jobs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Times" charset="0"/>
              <a:buNone/>
              <a:defRPr/>
            </a:pPr>
            <a:r>
              <a:rPr lang="en-US" dirty="0" smtClean="0"/>
              <a:t>General procedure</a:t>
            </a:r>
          </a:p>
          <a:p>
            <a:pPr>
              <a:defRPr/>
            </a:pPr>
            <a:r>
              <a:rPr lang="en-US" dirty="0" smtClean="0"/>
              <a:t>Need to bring along interpreter and script</a:t>
            </a:r>
          </a:p>
          <a:p>
            <a:pPr>
              <a:defRPr/>
            </a:pPr>
            <a:r>
              <a:rPr lang="en-US" dirty="0" smtClean="0"/>
              <a:t>Use a wrapper script as the executable</a:t>
            </a:r>
          </a:p>
          <a:p>
            <a:pPr>
              <a:defRPr/>
            </a:pPr>
            <a:r>
              <a:rPr lang="en-US" dirty="0" smtClean="0"/>
              <a:t>Wrapper script will:</a:t>
            </a:r>
          </a:p>
          <a:p>
            <a:pPr lvl="1">
              <a:defRPr/>
            </a:pPr>
            <a:r>
              <a:rPr lang="en-US" dirty="0" smtClean="0"/>
              <a:t>“Install” the interpreter</a:t>
            </a:r>
          </a:p>
          <a:p>
            <a:pPr lvl="1">
              <a:defRPr/>
            </a:pPr>
            <a:r>
              <a:rPr lang="en-US" dirty="0" smtClean="0"/>
              <a:t>Run the script using the local installation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2765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8074489-1397-634F-B119-8E649AD0EDB1}" type="slidenum">
              <a:rPr lang="en-US" sz="1400">
                <a:solidFill>
                  <a:srgbClr val="FF8000"/>
                </a:solidFill>
              </a:rPr>
              <a:pPr/>
              <a:t>13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Python on DHTC</a:t>
            </a:r>
          </a:p>
        </p:txBody>
      </p:sp>
      <p:sp>
        <p:nvSpPr>
          <p:cNvPr id="33794" name="Content Placeholder 2"/>
          <p:cNvSpPr>
            <a:spLocks noGrp="1"/>
          </p:cNvSpPr>
          <p:nvPr>
            <p:ph idx="1"/>
          </p:nvPr>
        </p:nvSpPr>
        <p:spPr>
          <a:xfrm>
            <a:off x="774701" y="1111250"/>
            <a:ext cx="8099425" cy="3905250"/>
          </a:xfrm>
        </p:spPr>
        <p:txBody>
          <a:bodyPr/>
          <a:lstStyle/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Create a portable Python installation (optional)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Bring 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along: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pre-built installation OR Python source code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your </a:t>
            </a:r>
            <a:r>
              <a:rPr lang="en-US" dirty="0">
                <a:latin typeface="Arial" charset="0"/>
                <a:ea typeface="ＭＳ Ｐゴシック" charset="0"/>
              </a:rPr>
              <a:t>Python </a:t>
            </a:r>
            <a:r>
              <a:rPr lang="en-US" dirty="0" smtClean="0">
                <a:latin typeface="Arial" charset="0"/>
                <a:ea typeface="ＭＳ Ｐゴシック" charset="0"/>
              </a:rPr>
              <a:t>code</a:t>
            </a:r>
            <a:endParaRPr lang="en-US" dirty="0">
              <a:latin typeface="Arial" charset="0"/>
              <a:ea typeface="ＭＳ Ｐゴシック" charset="0"/>
            </a:endParaRPr>
          </a:p>
          <a:p>
            <a:pPr marL="514350" indent="-514350">
              <a:buFont typeface="+mj-lt"/>
              <a:buAutoNum type="arabicPeriod"/>
              <a:defRPr/>
            </a:pP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 a wrapper script to: </a:t>
            </a:r>
          </a:p>
          <a:p>
            <a:pPr lvl="1">
              <a:defRPr/>
            </a:pPr>
            <a:r>
              <a:rPr lang="en-US" dirty="0">
                <a:latin typeface="Arial" charset="0"/>
                <a:ea typeface="ＭＳ Ｐゴシック" charset="0"/>
              </a:rPr>
              <a:t>unpack pre-built install OR </a:t>
            </a:r>
            <a:r>
              <a:rPr lang="en-US" dirty="0" smtClean="0">
                <a:latin typeface="Arial" charset="0"/>
                <a:ea typeface="ＭＳ Ｐゴシック" charset="0"/>
              </a:rPr>
              <a:t>install </a:t>
            </a:r>
            <a:r>
              <a:rPr lang="en-US" dirty="0">
                <a:latin typeface="Arial" charset="0"/>
                <a:ea typeface="ＭＳ Ｐゴシック" charset="0"/>
              </a:rPr>
              <a:t>from source</a:t>
            </a:r>
          </a:p>
          <a:p>
            <a:pPr lvl="1">
              <a:defRPr/>
            </a:pPr>
            <a:r>
              <a:rPr lang="en-US" dirty="0" smtClean="0">
                <a:latin typeface="Arial" charset="0"/>
                <a:ea typeface="ＭＳ Ｐゴシック" charset="0"/>
              </a:rPr>
              <a:t>run </a:t>
            </a:r>
            <a:r>
              <a:rPr lang="en-US" dirty="0">
                <a:latin typeface="Arial" charset="0"/>
                <a:ea typeface="ＭＳ Ｐゴシック" charset="0"/>
              </a:rPr>
              <a:t>your Python script</a:t>
            </a:r>
          </a:p>
          <a:p>
            <a:pPr marL="0" indent="0">
              <a:buFont typeface="Times" charset="0"/>
              <a:buNone/>
              <a:defRPr/>
            </a:pP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(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Similar to Exercise </a:t>
            </a:r>
            <a:r>
              <a:rPr lang="en-US" sz="2400" dirty="0" smtClean="0">
                <a:latin typeface="Arial" charset="0"/>
                <a:ea typeface="ＭＳ Ｐゴシック" charset="0"/>
                <a:cs typeface="ＭＳ Ｐゴシック" charset="0"/>
              </a:rPr>
              <a:t>1.4 </a:t>
            </a:r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this morning, will also work for R)</a:t>
            </a:r>
          </a:p>
        </p:txBody>
      </p:sp>
      <p:sp>
        <p:nvSpPr>
          <p:cNvPr id="2867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5EADBF3E-12F5-A145-A08D-83F466E7618B}" type="slidenum">
              <a:rPr lang="en-US" sz="1400">
                <a:solidFill>
                  <a:srgbClr val="FF8000"/>
                </a:solidFill>
              </a:rPr>
              <a:pPr/>
              <a:t>14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</a:p>
        </p:txBody>
      </p:sp>
      <p:sp>
        <p:nvSpPr>
          <p:cNvPr id="3072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Wait a minute…isn’t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licensed?</a:t>
            </a:r>
          </a:p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Yes, when interpreted on your computer using a normal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installation.  </a:t>
            </a:r>
          </a:p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However,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code can also be compiled.  </a:t>
            </a:r>
          </a:p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Once compiled, the code can be run without a license using a (free) set of files called the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runtime (which acts like the interpreter).</a:t>
            </a:r>
          </a:p>
        </p:txBody>
      </p:sp>
      <p:sp>
        <p:nvSpPr>
          <p:cNvPr id="3072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52B1A92-D43D-0A4C-9875-D896B0D1F451}" type="slidenum">
              <a:rPr lang="en-US" sz="1400">
                <a:solidFill>
                  <a:srgbClr val="FF8000"/>
                </a:solidFill>
              </a:rPr>
              <a:pPr/>
              <a:t>15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xfrm>
            <a:off x="457200" y="101865"/>
            <a:ext cx="8229600" cy="952500"/>
          </a:xfrm>
        </p:spPr>
        <p:txBody>
          <a:bodyPr/>
          <a:lstStyle/>
          <a:p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contrast</a:t>
            </a:r>
          </a:p>
        </p:txBody>
      </p:sp>
      <p:sp>
        <p:nvSpPr>
          <p:cNvPr id="31746" name="Text Placeholder 5"/>
          <p:cNvSpPr>
            <a:spLocks noGrp="1"/>
          </p:cNvSpPr>
          <p:nvPr>
            <p:ph type="body" idx="1"/>
          </p:nvPr>
        </p:nvSpPr>
        <p:spPr>
          <a:xfrm>
            <a:off x="152400" y="1071563"/>
            <a:ext cx="4344988" cy="740833"/>
          </a:xfrm>
        </p:spPr>
        <p:txBody>
          <a:bodyPr/>
          <a:lstStyle/>
          <a:p>
            <a:r>
              <a:rPr lang="en-US" sz="2000">
                <a:latin typeface="Arial" charset="0"/>
                <a:ea typeface="ＭＳ Ｐゴシック" charset="0"/>
                <a:cs typeface="ＭＳ Ｐゴシック" charset="0"/>
              </a:rPr>
              <a:t>Running Matlab on your computer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Uses license per instance</a:t>
            </a:r>
          </a:p>
        </p:txBody>
      </p:sp>
      <p:sp>
        <p:nvSpPr>
          <p:cNvPr id="31747" name="Text Placeholder 7"/>
          <p:cNvSpPr>
            <a:spLocks noGrp="1"/>
          </p:cNvSpPr>
          <p:nvPr>
            <p:ph type="body" sz="quarter" idx="3"/>
          </p:nvPr>
        </p:nvSpPr>
        <p:spPr>
          <a:xfrm>
            <a:off x="4645026" y="1292303"/>
            <a:ext cx="4041775" cy="879740"/>
          </a:xfrm>
        </p:spPr>
        <p:txBody>
          <a:bodyPr/>
          <a:lstStyle/>
          <a:p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Running </a:t>
            </a:r>
            <a:r>
              <a:rPr lang="en-US" sz="20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000" dirty="0">
                <a:latin typeface="Arial" charset="0"/>
                <a:ea typeface="ＭＳ Ｐゴシック" charset="0"/>
                <a:cs typeface="ＭＳ Ｐゴシック" charset="0"/>
              </a:rPr>
              <a:t> on DHTC</a:t>
            </a:r>
            <a:endParaRPr lang="en-US" dirty="0">
              <a:latin typeface="Arial" charset="0"/>
              <a:ea typeface="ＭＳ Ｐゴシック" charset="0"/>
              <a:cs typeface="ＭＳ Ｐゴシック" charset="0"/>
            </a:endParaRP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Uses license once, runs many instances for free</a:t>
            </a:r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19AE984-7E4E-A74A-A02A-9D35204963BD}" type="slidenum">
              <a:rPr lang="en-US" sz="1400">
                <a:solidFill>
                  <a:srgbClr val="FF8000"/>
                </a:solidFill>
              </a:rPr>
              <a:pPr/>
              <a:t>16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1749" name="Content Placeholder 11" descr="matlab ide.png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53" r="17953"/>
          <a:stretch>
            <a:fillRect/>
          </a:stretch>
        </p:blipFill>
        <p:spPr>
          <a:xfrm>
            <a:off x="468313" y="2092855"/>
            <a:ext cx="3784600" cy="3083719"/>
          </a:xfrm>
        </p:spPr>
      </p:pic>
      <p:pic>
        <p:nvPicPr>
          <p:cNvPr id="31750" name="Picture 12" descr="q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4380" y="3187851"/>
            <a:ext cx="704321" cy="6879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51" name="Picture 5" descr="medium_computer-programming-cod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3626" y="2310191"/>
            <a:ext cx="690563" cy="64464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752" name="Picture 14" descr="binary-stream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350" y="4783667"/>
            <a:ext cx="1301750" cy="8162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53" name="Picture 16" descr="package straight.jpe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526" y="4141290"/>
            <a:ext cx="1558925" cy="1299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1754" name="Picture 17" descr="matlab clear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7478" y="4778935"/>
            <a:ext cx="977900" cy="309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5" name="TextBox 25"/>
          <p:cNvSpPr txBox="1">
            <a:spLocks noChangeArrowheads="1"/>
          </p:cNvSpPr>
          <p:nvPr/>
        </p:nvSpPr>
        <p:spPr bwMode="auto">
          <a:xfrm>
            <a:off x="5875338" y="2220421"/>
            <a:ext cx="4667250" cy="2657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lnSpc>
                <a:spcPct val="140000"/>
              </a:lnSpc>
              <a:buFontTx/>
              <a:buNone/>
            </a:pPr>
            <a:r>
              <a:rPr lang="en-US" sz="2000" dirty="0" err="1"/>
              <a:t>Matlab</a:t>
            </a:r>
            <a:r>
              <a:rPr lang="en-US" sz="2000" dirty="0"/>
              <a:t> script(s)</a:t>
            </a:r>
          </a:p>
          <a:p>
            <a:pPr eaLnBrk="1" hangingPunct="1">
              <a:lnSpc>
                <a:spcPct val="120000"/>
              </a:lnSpc>
              <a:buFontTx/>
              <a:buNone/>
            </a:pPr>
            <a:r>
              <a:rPr lang="en-US" sz="2000" dirty="0"/>
              <a:t>      </a:t>
            </a:r>
            <a:r>
              <a:rPr lang="en-US" sz="2000" dirty="0">
                <a:solidFill>
                  <a:srgbClr val="0000CC"/>
                </a:solidFill>
              </a:rPr>
              <a:t>compiled w/ </a:t>
            </a:r>
            <a:r>
              <a:rPr lang="en-US" sz="2000" dirty="0" err="1">
                <a:solidFill>
                  <a:srgbClr val="0000CC"/>
                </a:solidFill>
              </a:rPr>
              <a:t>Matlab</a:t>
            </a:r>
            <a:r>
              <a:rPr lang="en-US" sz="2000" dirty="0">
                <a:solidFill>
                  <a:srgbClr val="0000CC"/>
                </a:solidFill>
              </a:rPr>
              <a:t> </a:t>
            </a:r>
          </a:p>
          <a:p>
            <a:pPr eaLnBrk="1" hangingPunct="1">
              <a:lnSpc>
                <a:spcPct val="60000"/>
              </a:lnSpc>
              <a:buFontTx/>
              <a:buNone/>
            </a:pPr>
            <a:r>
              <a:rPr lang="en-US" sz="2000" dirty="0">
                <a:solidFill>
                  <a:srgbClr val="0000CC"/>
                </a:solidFill>
              </a:rPr>
              <a:t>      compiler (uses license)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en-US" sz="2000" dirty="0"/>
              <a:t>Compiled binary</a:t>
            </a:r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en-US" sz="2000" dirty="0">
                <a:solidFill>
                  <a:srgbClr val="0000CC"/>
                </a:solidFill>
              </a:rPr>
              <a:t>       interpreted by</a:t>
            </a:r>
            <a:endParaRPr lang="en-US" sz="2000" dirty="0"/>
          </a:p>
          <a:p>
            <a:pPr eaLnBrk="1" hangingPunct="1">
              <a:lnSpc>
                <a:spcPct val="140000"/>
              </a:lnSpc>
              <a:buFontTx/>
              <a:buNone/>
            </a:pPr>
            <a:r>
              <a:rPr lang="en-US" sz="2000" dirty="0" err="1"/>
              <a:t>Matlab</a:t>
            </a:r>
            <a:r>
              <a:rPr lang="en-US" sz="2000" dirty="0"/>
              <a:t> Runtime (free)</a:t>
            </a:r>
          </a:p>
        </p:txBody>
      </p:sp>
      <p:cxnSp>
        <p:nvCxnSpPr>
          <p:cNvPr id="31756" name="Straight Arrow Connector 27"/>
          <p:cNvCxnSpPr>
            <a:cxnSpLocks noChangeShapeType="1"/>
            <a:stCxn id="31751" idx="2"/>
            <a:endCxn id="31750" idx="0"/>
          </p:cNvCxnSpPr>
          <p:nvPr/>
        </p:nvCxnSpPr>
        <p:spPr bwMode="auto">
          <a:xfrm>
            <a:off x="5218908" y="2954831"/>
            <a:ext cx="7633" cy="233020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757" name="Straight Arrow Connector 29"/>
          <p:cNvCxnSpPr>
            <a:cxnSpLocks noChangeShapeType="1"/>
            <a:stCxn id="31750" idx="2"/>
            <a:endCxn id="31753" idx="0"/>
          </p:cNvCxnSpPr>
          <p:nvPr/>
        </p:nvCxnSpPr>
        <p:spPr bwMode="auto">
          <a:xfrm>
            <a:off x="5226541" y="3875768"/>
            <a:ext cx="7448" cy="265522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Matlab on DHTC</a:t>
            </a:r>
          </a:p>
        </p:txBody>
      </p:sp>
      <p:sp>
        <p:nvSpPr>
          <p:cNvPr id="32770" name="Content Placeholder 2"/>
          <p:cNvSpPr>
            <a:spLocks noGrp="1"/>
          </p:cNvSpPr>
          <p:nvPr>
            <p:ph idx="1"/>
          </p:nvPr>
        </p:nvSpPr>
        <p:spPr>
          <a:xfrm>
            <a:off x="320676" y="1111250"/>
            <a:ext cx="8823325" cy="3905250"/>
          </a:xfrm>
        </p:spPr>
        <p:txBody>
          <a:bodyPr/>
          <a:lstStyle/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Compile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code using the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compiler (mcc) 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requires a license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Prepare a copy of the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runtime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download for free from </a:t>
            </a:r>
            <a:r>
              <a:rPr lang="en-US" sz="2400" dirty="0" err="1">
                <a:latin typeface="Arial" charset="0"/>
                <a:ea typeface="ＭＳ Ｐゴシック" charset="0"/>
              </a:rPr>
              <a:t>Mathworks</a:t>
            </a:r>
            <a:endParaRPr lang="en-US" sz="2400" dirty="0">
              <a:latin typeface="Arial" charset="0"/>
              <a:ea typeface="ＭＳ Ｐゴシック" charset="0"/>
            </a:endParaRPr>
          </a:p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Write a script that “installs” the runtime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The </a:t>
            </a:r>
            <a:r>
              <a:rPr lang="en-US" sz="2400" dirty="0" err="1">
                <a:latin typeface="Arial" charset="0"/>
                <a:ea typeface="ＭＳ Ｐゴシック" charset="0"/>
              </a:rPr>
              <a:t>Matlab</a:t>
            </a:r>
            <a:r>
              <a:rPr lang="en-US" sz="2400" dirty="0">
                <a:latin typeface="Arial" charset="0"/>
                <a:ea typeface="ＭＳ Ｐゴシック" charset="0"/>
              </a:rPr>
              <a:t> compiler actually writes most of this script for you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Use the runtime install to run the compiled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code</a:t>
            </a:r>
          </a:p>
        </p:txBody>
      </p:sp>
      <p:sp>
        <p:nvSpPr>
          <p:cNvPr id="3277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FBC1A24E-0541-1D45-A415-3FC249470642}" type="slidenum">
              <a:rPr lang="en-US" sz="1400">
                <a:solidFill>
                  <a:srgbClr val="FF8000"/>
                </a:solidFill>
              </a:rPr>
              <a:pPr/>
              <a:t>17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Containers</a:t>
            </a:r>
            <a:endParaRPr lang="en-US" dirty="0"/>
          </a:p>
        </p:txBody>
      </p:sp>
      <p:sp>
        <p:nvSpPr>
          <p:cNvPr id="33794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379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42A6DD6-2D2C-1343-939C-27529FF5D8B2}" type="slidenum">
              <a:rPr lang="en-US" sz="1400">
                <a:solidFill>
                  <a:srgbClr val="FF8000"/>
                </a:solidFill>
              </a:rPr>
              <a:pPr/>
              <a:t>18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4701" y="1111250"/>
            <a:ext cx="7764463" cy="2006865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Containers are a tool for capturing an entire job “environment” (software, libraries, operating system) into an “image” that can be used again. </a:t>
            </a:r>
          </a:p>
          <a:p>
            <a:pPr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 marL="0" indent="0">
              <a:buFont typeface="Times" charset="0"/>
              <a:buNone/>
              <a:defRPr/>
            </a:pPr>
            <a:endParaRPr lang="en-US" sz="1400" dirty="0"/>
          </a:p>
        </p:txBody>
      </p:sp>
      <p:sp>
        <p:nvSpPr>
          <p:cNvPr id="3481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865CAD89-08D1-254C-B135-895A8D109FB3}" type="slidenum">
              <a:rPr lang="en-US" sz="1400">
                <a:solidFill>
                  <a:srgbClr val="FF8000"/>
                </a:solidFill>
              </a:rPr>
              <a:pPr/>
              <a:t>19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4820" name="Picture 1" descr="single-cube_318-3616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4095" y="3085042"/>
            <a:ext cx="2531080" cy="21841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1" name="Picture 6" descr="R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676" y="4008438"/>
            <a:ext cx="884575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4822" name="TextBox 4"/>
          <p:cNvSpPr txBox="1">
            <a:spLocks noChangeArrowheads="1"/>
          </p:cNvSpPr>
          <p:nvPr/>
        </p:nvSpPr>
        <p:spPr bwMode="auto">
          <a:xfrm>
            <a:off x="3255964" y="5458355"/>
            <a:ext cx="4306112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buFontTx/>
              <a:buNone/>
            </a:pPr>
            <a:r>
              <a:rPr lang="en-US" sz="1400"/>
              <a:t>polaroid photos by Nick Bluth from the Noun Project</a:t>
            </a:r>
          </a:p>
        </p:txBody>
      </p:sp>
      <p:pic>
        <p:nvPicPr>
          <p:cNvPr id="34823" name="Picture 7" descr="noun_782805_cc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281"/>
          <a:stretch>
            <a:fillRect/>
          </a:stretch>
        </p:blipFill>
        <p:spPr bwMode="auto">
          <a:xfrm>
            <a:off x="3878264" y="3591719"/>
            <a:ext cx="1438275" cy="992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4" name="Picture 8" descr="rstudio-hex-ggplot2-dot-ps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8572" y="3164417"/>
            <a:ext cx="749666" cy="731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5" name="Picture 9" descr="tidyr-hexbin-sticker-from-rstudi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8139" y="4210845"/>
            <a:ext cx="798724" cy="775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6" name="Picture 10" descr="readr-hexbin-sticker-from-rstudi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05102" y="3698875"/>
            <a:ext cx="850847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7" name="Picture 13" descr="single-cube_318-3616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1810" y="3049323"/>
            <a:ext cx="2451479" cy="2184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8" name="Picture 14" descr="R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5084" y="4033195"/>
            <a:ext cx="856756" cy="666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29" name="Picture 15" descr="rstudio-hex-ggplot2-dot-ps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0262" y="3128699"/>
            <a:ext cx="726089" cy="7315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30" name="Picture 16" descr="tidyr-hexbin-sticker-from-rstudio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72" y="4173803"/>
            <a:ext cx="773604" cy="7752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4831" name="Picture 17" descr="readr-hexbin-sticker-from-rstudio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9872" y="3663157"/>
            <a:ext cx="822604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3" name="Straight Arrow Connector 12"/>
          <p:cNvCxnSpPr>
            <a:stCxn id="34820" idx="3"/>
            <a:endCxn id="34823" idx="1"/>
          </p:cNvCxnSpPr>
          <p:nvPr/>
        </p:nvCxnSpPr>
        <p:spPr bwMode="auto">
          <a:xfrm flipV="1">
            <a:off x="3305175" y="4087813"/>
            <a:ext cx="573089" cy="8929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34823" idx="3"/>
            <a:endCxn id="34827" idx="1"/>
          </p:cNvCxnSpPr>
          <p:nvPr/>
        </p:nvCxnSpPr>
        <p:spPr bwMode="auto">
          <a:xfrm>
            <a:off x="5316539" y="4087813"/>
            <a:ext cx="755271" cy="5357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Expanding Our Horizons</a:t>
            </a:r>
          </a:p>
        </p:txBody>
      </p:sp>
      <p:sp>
        <p:nvSpPr>
          <p:cNvPr id="1638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Previously, we were using simple, open source code that could be easily compiled or built. 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This presentation discusses some special cases: 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Licensed software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Running interpreted </a:t>
            </a:r>
            <a:r>
              <a:rPr lang="en-US" dirty="0" smtClean="0">
                <a:latin typeface="Arial" charset="0"/>
                <a:ea typeface="ＭＳ Ｐゴシック" charset="0"/>
              </a:rPr>
              <a:t>languages</a:t>
            </a:r>
            <a:endParaRPr lang="en-US" dirty="0">
              <a:latin typeface="Arial" charset="0"/>
              <a:ea typeface="ＭＳ Ｐゴシック" charset="0"/>
            </a:endParaRP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Using containers</a:t>
            </a:r>
          </a:p>
        </p:txBody>
      </p:sp>
      <p:sp>
        <p:nvSpPr>
          <p:cNvPr id="1638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7F021CE-6D94-8648-B9A9-BE3C05B4AD45}" type="slidenum">
              <a:rPr lang="en-US" sz="1400">
                <a:solidFill>
                  <a:srgbClr val="FF8000"/>
                </a:solidFill>
              </a:rPr>
              <a:pPr/>
              <a:t>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Using Containers in DHTC</a:t>
            </a:r>
          </a:p>
        </p:txBody>
      </p:sp>
      <p:sp>
        <p:nvSpPr>
          <p:cNvPr id="38914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Two common container systems: </a:t>
            </a:r>
          </a:p>
          <a:p>
            <a:pPr marL="57150" indent="0">
              <a:buFont typeface="Times" charset="0"/>
              <a:buNone/>
              <a:defRPr/>
            </a:pPr>
            <a:r>
              <a:rPr lang="en-US" dirty="0" err="1" smtClean="0"/>
              <a:t>Docker</a:t>
            </a:r>
            <a:endParaRPr lang="en-US" dirty="0" smtClean="0"/>
          </a:p>
          <a:p>
            <a:pPr marL="57150" indent="0">
              <a:buFont typeface="Times" charset="0"/>
              <a:buNone/>
              <a:defRPr/>
            </a:pPr>
            <a:r>
              <a:rPr lang="en-US" sz="2400" dirty="0" smtClean="0">
                <a:hlinkClick r:id="rId3"/>
              </a:rPr>
              <a:t>https</a:t>
            </a:r>
            <a:r>
              <a:rPr lang="en-US" sz="2400" dirty="0">
                <a:hlinkClick r:id="rId3"/>
              </a:rPr>
              <a:t>://www.docker.com/</a:t>
            </a:r>
            <a:r>
              <a:rPr lang="en-US" sz="2400" dirty="0"/>
              <a:t> </a:t>
            </a:r>
          </a:p>
          <a:p>
            <a:pPr marL="57150" indent="0">
              <a:buFont typeface="Times" charset="0"/>
              <a:buNone/>
              <a:defRPr/>
            </a:pPr>
            <a:endParaRPr lang="en-US" dirty="0" smtClean="0"/>
          </a:p>
          <a:p>
            <a:pPr marL="57150" indent="0">
              <a:buFont typeface="Times" charset="0"/>
              <a:buNone/>
              <a:defRPr/>
            </a:pPr>
            <a:endParaRPr lang="en-US" dirty="0"/>
          </a:p>
          <a:p>
            <a:pPr marL="57150" indent="0">
              <a:buFont typeface="Times" charset="0"/>
              <a:buNone/>
              <a:defRPr/>
            </a:pPr>
            <a:r>
              <a:rPr lang="en-US" dirty="0" smtClean="0"/>
              <a:t>Singularity</a:t>
            </a:r>
          </a:p>
          <a:p>
            <a:pPr marL="57150" indent="0">
              <a:buFont typeface="Times" charset="0"/>
              <a:buNone/>
              <a:defRPr/>
            </a:pPr>
            <a:r>
              <a:rPr lang="en-US" sz="2400" dirty="0" smtClean="0">
                <a:hlinkClick r:id="rId4"/>
              </a:rPr>
              <a:t>http</a:t>
            </a:r>
            <a:r>
              <a:rPr lang="en-US" sz="2400" dirty="0">
                <a:hlinkClick r:id="rId4"/>
              </a:rPr>
              <a:t>://singularity.lbl.gov/</a:t>
            </a:r>
            <a:r>
              <a:rPr lang="en-US" sz="2400" dirty="0"/>
              <a:t> </a:t>
            </a:r>
            <a:endParaRPr lang="en-US" sz="2400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endParaRPr lang="en-US" dirty="0" smtClean="0"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Font typeface="Times" charset="0"/>
              <a:buNone/>
              <a:defRPr/>
            </a:pPr>
            <a:endParaRPr lang="en-US" sz="1200" dirty="0" smtClean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3" name="Content Placeholder 1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Requirements: 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Underlying container system needs to be installed on the computers where your job runs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Permissions on that system allow the use of containers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97AAC499-1BB9-BC4A-AA35-623F188461AF}" type="slidenum">
              <a:rPr lang="en-US" sz="1400">
                <a:solidFill>
                  <a:srgbClr val="FF8000"/>
                </a:solidFill>
              </a:rPr>
              <a:pPr/>
              <a:t>20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35845" name="Picture 2" descr="Docker_(container_engine)_logo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8764" y="3168575"/>
            <a:ext cx="2895902" cy="664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5846" name="Picture 3" descr="singularity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5944" y="3746122"/>
            <a:ext cx="1089025" cy="8546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Container Workflow</a:t>
            </a:r>
          </a:p>
        </p:txBody>
      </p:sp>
      <p:sp>
        <p:nvSpPr>
          <p:cNvPr id="37890" name="Content Placeholder 2"/>
          <p:cNvSpPr>
            <a:spLocks noGrp="1"/>
          </p:cNvSpPr>
          <p:nvPr>
            <p:ph idx="1"/>
          </p:nvPr>
        </p:nvSpPr>
        <p:spPr>
          <a:xfrm>
            <a:off x="774701" y="1111250"/>
            <a:ext cx="8183563" cy="4146021"/>
          </a:xfrm>
        </p:spPr>
        <p:txBody>
          <a:bodyPr/>
          <a:lstStyle/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Create a container or find one online</a:t>
            </a:r>
          </a:p>
          <a:p>
            <a:pPr lvl="1"/>
            <a:r>
              <a:rPr lang="en-US" sz="2400" dirty="0" err="1">
                <a:latin typeface="Arial" charset="0"/>
                <a:ea typeface="ＭＳ Ｐゴシック" charset="0"/>
              </a:rPr>
              <a:t>DockerHub</a:t>
            </a:r>
            <a:r>
              <a:rPr lang="en-US" sz="2400" dirty="0">
                <a:latin typeface="Arial" charset="0"/>
                <a:ea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  <a:hlinkClick r:id="rId2"/>
              </a:rPr>
              <a:t>https://hub.docker.com/</a:t>
            </a:r>
            <a:r>
              <a:rPr lang="en-US" sz="2400" dirty="0">
                <a:latin typeface="Arial" charset="0"/>
                <a:ea typeface="ＭＳ Ｐゴシック" charset="0"/>
              </a:rPr>
              <a:t> </a:t>
            </a:r>
          </a:p>
          <a:p>
            <a:pPr lvl="1"/>
            <a:r>
              <a:rPr lang="en-US" sz="2400" dirty="0" err="1">
                <a:latin typeface="Arial" charset="0"/>
                <a:ea typeface="ＭＳ Ｐゴシック" charset="0"/>
              </a:rPr>
              <a:t>SingularityHub</a:t>
            </a:r>
            <a:r>
              <a:rPr lang="en-US" sz="2400" dirty="0">
                <a:latin typeface="Arial" charset="0"/>
                <a:ea typeface="ＭＳ Ｐゴシック" charset="0"/>
              </a:rPr>
              <a:t>: </a:t>
            </a:r>
            <a:r>
              <a:rPr lang="en-US" sz="2400" dirty="0">
                <a:latin typeface="Arial" charset="0"/>
                <a:ea typeface="ＭＳ Ｐゴシック" charset="0"/>
                <a:hlinkClick r:id="rId3"/>
              </a:rPr>
              <a:t>https://singularity-hub.org/faq</a:t>
            </a:r>
            <a:r>
              <a:rPr lang="en-US" sz="2400" dirty="0">
                <a:latin typeface="Arial" charset="0"/>
                <a:ea typeface="ＭＳ Ｐゴシック" charset="0"/>
              </a:rPr>
              <a:t> 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Place container into public or private registry</a:t>
            </a:r>
          </a:p>
          <a:p>
            <a:pPr marL="514350" indent="-514350">
              <a:buFont typeface="Futura" charset="0"/>
              <a:buAutoNum type="arabicPeriod"/>
            </a:pP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Create a customized script/submit file that fetches/uses the container</a:t>
            </a:r>
          </a:p>
          <a:p>
            <a:pPr lvl="1"/>
            <a:r>
              <a:rPr lang="en-US" sz="2400" dirty="0" err="1">
                <a:latin typeface="Arial" charset="0"/>
                <a:ea typeface="ＭＳ Ｐゴシック" charset="0"/>
              </a:rPr>
              <a:t>Docker</a:t>
            </a:r>
            <a:r>
              <a:rPr lang="en-US" sz="2400" dirty="0">
                <a:latin typeface="Arial" charset="0"/>
                <a:ea typeface="ＭＳ Ｐゴシック" charset="0"/>
              </a:rPr>
              <a:t>: Use </a:t>
            </a:r>
            <a:r>
              <a:rPr lang="en-US" sz="2400" dirty="0" err="1">
                <a:latin typeface="Arial" charset="0"/>
                <a:ea typeface="ＭＳ Ｐゴシック" charset="0"/>
              </a:rPr>
              <a:t>HTCondor’s</a:t>
            </a:r>
            <a:r>
              <a:rPr lang="en-US" sz="2400" dirty="0">
                <a:latin typeface="Arial" charset="0"/>
                <a:ea typeface="ＭＳ Ｐゴシック" charset="0"/>
              </a:rPr>
              <a:t> </a:t>
            </a:r>
            <a:r>
              <a:rPr lang="en-US" sz="2400" dirty="0" err="1">
                <a:latin typeface="Arial" charset="0"/>
                <a:ea typeface="ＭＳ Ｐゴシック" charset="0"/>
              </a:rPr>
              <a:t>docker</a:t>
            </a:r>
            <a:r>
              <a:rPr lang="en-US" sz="2400" dirty="0">
                <a:latin typeface="Arial" charset="0"/>
                <a:ea typeface="ＭＳ Ｐゴシック" charset="0"/>
              </a:rPr>
              <a:t> universe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Singularity: Wrapper script</a:t>
            </a:r>
          </a:p>
        </p:txBody>
      </p:sp>
      <p:sp>
        <p:nvSpPr>
          <p:cNvPr id="3789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A99974E-5033-EE41-BFB2-B0BDB9A1C611}" type="slidenum">
              <a:rPr lang="en-US" sz="1400">
                <a:solidFill>
                  <a:srgbClr val="FF8000"/>
                </a:solidFill>
              </a:rPr>
              <a:pPr/>
              <a:t>21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Font typeface="Times" charset="0"/>
              <a:buNone/>
              <a:defRPr/>
            </a:pPr>
            <a:r>
              <a:rPr lang="en-US" sz="2800" dirty="0" smtClean="0"/>
              <a:t>To use any software in a DHTC system: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800" dirty="0" smtClean="0"/>
              <a:t>Create environment/software package</a:t>
            </a:r>
          </a:p>
          <a:p>
            <a:pPr marL="914400" lvl="1" indent="-514350">
              <a:defRPr/>
            </a:pPr>
            <a:r>
              <a:rPr lang="en-US" sz="2400" dirty="0" smtClean="0"/>
              <a:t>download pre-compiled code, compile your own, build your own, create/find a container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800" dirty="0" smtClean="0"/>
              <a:t>Write a script to set up the environment when the job runs</a:t>
            </a:r>
          </a:p>
          <a:p>
            <a:pPr marL="514350" indent="-514350">
              <a:buFont typeface="+mj-lt"/>
              <a:buAutoNum type="arabicPeriod"/>
              <a:defRPr/>
            </a:pPr>
            <a:r>
              <a:rPr lang="en-US" sz="2800" dirty="0" smtClean="0"/>
              <a:t>Account for all dependencies, files, and requirements in the submit file</a:t>
            </a:r>
            <a:endParaRPr lang="en-US" sz="2800" dirty="0"/>
          </a:p>
        </p:txBody>
      </p:sp>
      <p:sp>
        <p:nvSpPr>
          <p:cNvPr id="3891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01123A4-2F55-C74E-A20D-BB763B36E96D}" type="slidenum">
              <a:rPr lang="en-US" sz="1400">
                <a:solidFill>
                  <a:srgbClr val="FF8000"/>
                </a:solidFill>
              </a:rPr>
              <a:pPr/>
              <a:t>22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Exercises</a:t>
            </a:r>
          </a:p>
        </p:txBody>
      </p:sp>
      <p:sp>
        <p:nvSpPr>
          <p:cNvPr id="3993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Running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 Jobs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  <a:cs typeface="ＭＳ Ｐゴシック" charset="0"/>
              </a:rPr>
              <a:t>Exercise 1.6</a:t>
            </a:r>
          </a:p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Running Python Jobs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Exercise 1.7: Pre-building Python and using that installation</a:t>
            </a:r>
          </a:p>
          <a:p>
            <a:pPr lvl="1"/>
            <a:r>
              <a:rPr lang="en-US" sz="2400" dirty="0">
                <a:latin typeface="Arial" charset="0"/>
                <a:ea typeface="ＭＳ Ｐゴシック" charset="0"/>
              </a:rPr>
              <a:t>Exercise 1.8: Writing a script that installs Python with every job</a:t>
            </a:r>
          </a:p>
          <a:p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Half of the room should start with </a:t>
            </a:r>
            <a:r>
              <a:rPr lang="en-US" sz="2800" dirty="0" err="1">
                <a:latin typeface="Arial" charset="0"/>
                <a:ea typeface="ＭＳ Ｐゴシック" charset="0"/>
                <a:cs typeface="ＭＳ Ｐゴシック" charset="0"/>
              </a:rPr>
              <a:t>Matlab</a:t>
            </a:r>
            <a:r>
              <a:rPr lang="en-US" sz="2800" dirty="0">
                <a:latin typeface="Arial" charset="0"/>
                <a:ea typeface="ＭＳ Ｐゴシック" charset="0"/>
                <a:cs typeface="ＭＳ Ｐゴシック" charset="0"/>
              </a:rPr>
              <a:t>, the other with Python</a:t>
            </a:r>
          </a:p>
        </p:txBody>
      </p:sp>
      <p:sp>
        <p:nvSpPr>
          <p:cNvPr id="3993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0A3AA3C6-973B-F746-875B-58455EEFCB6B}" type="slidenum">
              <a:rPr lang="en-US" sz="1400">
                <a:solidFill>
                  <a:srgbClr val="FF8000"/>
                </a:solidFill>
              </a:rPr>
              <a:pPr/>
              <a:t>23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Questions?</a:t>
            </a:r>
          </a:p>
        </p:txBody>
      </p:sp>
      <p:sp>
        <p:nvSpPr>
          <p:cNvPr id="40962" name="Content Placeholder 2"/>
          <p:cNvSpPr>
            <a:spLocks noGrp="1"/>
          </p:cNvSpPr>
          <p:nvPr>
            <p:ph idx="1"/>
          </p:nvPr>
        </p:nvSpPr>
        <p:spPr>
          <a:xfrm>
            <a:off x="774700" y="1111250"/>
            <a:ext cx="7839075" cy="4345782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Now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Hands-on Exercises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11</a:t>
            </a:r>
            <a:r>
              <a:rPr lang="en-US" smtClean="0">
                <a:latin typeface="Arial" charset="0"/>
                <a:ea typeface="ＭＳ Ｐゴシック" charset="0"/>
                <a:cs typeface="ＭＳ Ｐゴシック" charset="0"/>
              </a:rPr>
              <a:t>:15am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-12:15pm</a:t>
            </a:r>
          </a:p>
          <a:p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Next: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12:15-1:15pm: Lunch</a:t>
            </a:r>
          </a:p>
          <a:p>
            <a:pPr lvl="1"/>
            <a:r>
              <a:rPr lang="en-US" dirty="0">
                <a:latin typeface="Arial" charset="0"/>
                <a:ea typeface="ＭＳ Ｐゴシック" charset="0"/>
              </a:rPr>
              <a:t>1:15 onward: free time</a:t>
            </a:r>
          </a:p>
        </p:txBody>
      </p:sp>
      <p:sp>
        <p:nvSpPr>
          <p:cNvPr id="4096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54493C6-7E08-3346-AB94-B4F773190FFA}" type="slidenum">
              <a:rPr lang="en-US" sz="1400">
                <a:solidFill>
                  <a:srgbClr val="FF8000"/>
                </a:solidFill>
              </a:rPr>
              <a:pPr/>
              <a:t>24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/>
              <a:t>Licensing</a:t>
            </a:r>
            <a:endParaRPr lang="en-US" dirty="0"/>
          </a:p>
        </p:txBody>
      </p:sp>
      <p:sp>
        <p:nvSpPr>
          <p:cNvPr id="17410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741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D32ABFA7-C7E1-0C4C-BE44-D6EB2E3D2413}" type="slidenum">
              <a:rPr lang="en-US" sz="1400">
                <a:solidFill>
                  <a:srgbClr val="FF8000"/>
                </a:solidFill>
              </a:rPr>
              <a:pPr/>
              <a:t>3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Licensing</a:t>
            </a:r>
          </a:p>
        </p:txBody>
      </p:sp>
      <p:sp>
        <p:nvSpPr>
          <p:cNvPr id="18434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Many scientific softwares are licensed.  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Licenses are restrictive, particularly for high-throughput computing</a:t>
            </a:r>
          </a:p>
          <a:p>
            <a:endParaRPr lang="en-US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1843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6BDCECD5-71FC-1F4D-8AB2-B57DA6995017}" type="slidenum">
              <a:rPr lang="en-US" sz="1400">
                <a:solidFill>
                  <a:srgbClr val="FF8000"/>
                </a:solidFill>
              </a:rPr>
              <a:pPr/>
              <a:t>4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License Variations</a:t>
            </a:r>
          </a:p>
        </p:txBody>
      </p:sp>
      <p:sp>
        <p:nvSpPr>
          <p:cNvPr id="1945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 machine or 'single-install’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 </a:t>
            </a:r>
            <a:r>
              <a:rPr lang="en-US" i="1">
                <a:latin typeface="Arial" charset="0"/>
                <a:ea typeface="ＭＳ Ｐゴシック" charset="0"/>
                <a:cs typeface="ＭＳ Ｐゴシック" charset="0"/>
              </a:rPr>
              <a:t>running</a:t>
            </a:r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 instance of the software (per “job”)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 username / user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Via a license server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can support 1 - 1000s of concurrently running processes (“seats”)</a:t>
            </a:r>
          </a:p>
        </p:txBody>
      </p:sp>
      <p:sp>
        <p:nvSpPr>
          <p:cNvPr id="19459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7EAB6577-C734-7544-853B-A9DCE8121063}" type="slidenum">
              <a:rPr lang="en-US" sz="1400">
                <a:solidFill>
                  <a:srgbClr val="FF8000"/>
                </a:solidFill>
              </a:rPr>
              <a:pPr/>
              <a:t>5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Title 1"/>
          <p:cNvSpPr>
            <a:spLocks noGrp="1"/>
          </p:cNvSpPr>
          <p:nvPr>
            <p:ph type="title"/>
          </p:nvPr>
        </p:nvSpPr>
        <p:spPr>
          <a:xfrm>
            <a:off x="1485901" y="95250"/>
            <a:ext cx="7459663" cy="952500"/>
          </a:xfrm>
        </p:spPr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Licensing implications for DHTC</a:t>
            </a:r>
          </a:p>
        </p:txBody>
      </p:sp>
      <p:sp>
        <p:nvSpPr>
          <p:cNvPr id="20482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 machine or 'single-install': can’t be used for DHTC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Per job: restrictive, limits the number of jobs you can have running, how do you access licenses from execute servers?  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Username: restrictive, could only run jobs on one system where your jobs run as *your username*</a:t>
            </a:r>
          </a:p>
        </p:txBody>
      </p:sp>
      <p:sp>
        <p:nvSpPr>
          <p:cNvPr id="20483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2D513427-BD69-ED49-9EBB-C1220D12BE92}" type="slidenum">
              <a:rPr lang="en-US" sz="1400">
                <a:solidFill>
                  <a:srgbClr val="FF8000"/>
                </a:solidFill>
              </a:rPr>
              <a:pPr/>
              <a:t>6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Approaches</a:t>
            </a:r>
          </a:p>
        </p:txBody>
      </p:sp>
      <p:sp>
        <p:nvSpPr>
          <p:cNvPr id="21506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Seek out open source alternatives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Python or R packages that emulate specific software behavior</a:t>
            </a:r>
          </a:p>
          <a:p>
            <a:pPr lvl="1"/>
            <a:r>
              <a:rPr lang="en-US">
                <a:latin typeface="Arial" charset="0"/>
                <a:ea typeface="ＭＳ Ｐゴシック" charset="0"/>
              </a:rPr>
              <a:t>If you can’t replace entire workflow, substitute free software where you can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License-free workarounds (Matlab)</a:t>
            </a:r>
          </a:p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Choose the least restrictive license possible</a:t>
            </a:r>
          </a:p>
        </p:txBody>
      </p:sp>
      <p:sp>
        <p:nvSpPr>
          <p:cNvPr id="21507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5F3105B-0C6C-504D-8418-BEEA09A52CB1}" type="slidenum">
              <a:rPr lang="en-US" sz="1400">
                <a:solidFill>
                  <a:srgbClr val="FF8000"/>
                </a:solidFill>
              </a:rPr>
              <a:pPr/>
              <a:t>7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smtClean="0">
                <a:latin typeface="Arial"/>
                <a:ea typeface="ＭＳ Ｐゴシック" charset="0"/>
                <a:cs typeface="ＭＳ Ｐゴシック" charset="0"/>
              </a:rPr>
              <a:t>Interpreted languages</a:t>
            </a:r>
            <a:endParaRPr lang="en-US" dirty="0">
              <a:latin typeface="Arial"/>
              <a:ea typeface="ＭＳ Ｐゴシック" charset="0"/>
              <a:cs typeface="ＭＳ Ｐゴシック" charset="0"/>
            </a:endParaRPr>
          </a:p>
        </p:txBody>
      </p:sp>
      <p:sp>
        <p:nvSpPr>
          <p:cNvPr id="22530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22531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E6159FCA-8284-F543-A423-9CE8E5F64D4E}" type="slidenum">
              <a:rPr lang="en-US" sz="1400">
                <a:solidFill>
                  <a:srgbClr val="FF8000"/>
                </a:solidFill>
              </a:rPr>
              <a:pPr/>
              <a:t>8</a:t>
            </a:fld>
            <a:endParaRPr lang="en-US" sz="1400">
              <a:solidFill>
                <a:srgbClr val="FF8000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Arial" charset="0"/>
                <a:ea typeface="ＭＳ Ｐゴシック" charset="0"/>
                <a:cs typeface="ＭＳ Ｐゴシック" charset="0"/>
              </a:rPr>
              <a:t>Interpreted code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626" y="1111251"/>
            <a:ext cx="8118475" cy="4077229"/>
          </a:xfrm>
        </p:spPr>
        <p:txBody>
          <a:bodyPr/>
          <a:lstStyle/>
          <a:p>
            <a:pPr>
              <a:defRPr/>
            </a:pPr>
            <a:r>
              <a:rPr lang="en-US" dirty="0" smtClean="0"/>
              <a:t>Instead of being compiled and then run…</a:t>
            </a:r>
          </a:p>
          <a:p>
            <a:pPr marL="0" indent="0">
              <a:buFont typeface="Times" charset="0"/>
              <a:buNone/>
              <a:defRPr/>
            </a:pPr>
            <a:endParaRPr lang="en-US" dirty="0"/>
          </a:p>
          <a:p>
            <a:pPr marL="0" indent="0">
              <a:buFont typeface="Times" charset="0"/>
              <a:buNone/>
              <a:defRPr/>
            </a:pPr>
            <a:endParaRPr lang="en-US" dirty="0" smtClean="0"/>
          </a:p>
          <a:p>
            <a:pPr>
              <a:defRPr/>
            </a:pPr>
            <a:r>
              <a:rPr lang="en-US" dirty="0" smtClean="0"/>
              <a:t>…interpreted languages are translated into binary code “on the fly”</a:t>
            </a:r>
            <a:endParaRPr lang="en-US" dirty="0"/>
          </a:p>
        </p:txBody>
      </p:sp>
      <p:sp>
        <p:nvSpPr>
          <p:cNvPr id="23555" name="Slide Number Placeholder 3"/>
          <p:cNvSpPr>
            <a:spLocks noGrp="1"/>
          </p:cNvSpPr>
          <p:nvPr>
            <p:ph type="sldNum" sz="quarter" idx="10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104C4BDA-6212-2E4A-854D-8F58842D4D50}" type="slidenum">
              <a:rPr lang="en-US" sz="1400">
                <a:solidFill>
                  <a:srgbClr val="FF8000"/>
                </a:solidFill>
              </a:rPr>
              <a:pPr/>
              <a:t>9</a:t>
            </a:fld>
            <a:endParaRPr lang="en-US" sz="1400">
              <a:solidFill>
                <a:srgbClr val="FF8000"/>
              </a:solidFill>
            </a:endParaRPr>
          </a:p>
        </p:txBody>
      </p:sp>
      <p:pic>
        <p:nvPicPr>
          <p:cNvPr id="23556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8602" y="4131469"/>
            <a:ext cx="1464732" cy="1353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57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952" y="4116917"/>
            <a:ext cx="1029987" cy="1013354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58" name="Straight Arrow Connector 10"/>
          <p:cNvCxnSpPr>
            <a:cxnSpLocks noChangeShapeType="1"/>
            <a:stCxn id="23557" idx="3"/>
            <a:endCxn id="23559" idx="1"/>
          </p:cNvCxnSpPr>
          <p:nvPr/>
        </p:nvCxnSpPr>
        <p:spPr bwMode="auto">
          <a:xfrm flipV="1">
            <a:off x="1912939" y="4618303"/>
            <a:ext cx="901700" cy="5291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pic>
        <p:nvPicPr>
          <p:cNvPr id="23559" name="Picture 7" descr="babel-white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4639" y="3996532"/>
            <a:ext cx="2111375" cy="12435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0" name="Picture 8" descr="binary-stream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6014" y="4245240"/>
            <a:ext cx="1658937" cy="10411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1" name="Picture 4" descr="desktop-computer1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1888" y="1682750"/>
            <a:ext cx="1359731" cy="1231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562" name="Picture 5" descr="medium_computer-programming-cod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6000" y="1821657"/>
            <a:ext cx="1079500" cy="961760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563" name="Picture 6" descr="binary.jp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50" y="1760803"/>
            <a:ext cx="1316038" cy="1096698"/>
          </a:xfrm>
          <a:prstGeom prst="rect">
            <a:avLst/>
          </a:prstGeom>
          <a:noFill/>
          <a:ln w="1905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3564" name="Straight Arrow Connector 10"/>
          <p:cNvCxnSpPr>
            <a:cxnSpLocks noChangeShapeType="1"/>
            <a:stCxn id="23562" idx="3"/>
            <a:endCxn id="23563" idx="1"/>
          </p:cNvCxnSpPr>
          <p:nvPr/>
        </p:nvCxnSpPr>
        <p:spPr bwMode="auto">
          <a:xfrm>
            <a:off x="2095500" y="2302537"/>
            <a:ext cx="1454150" cy="6615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3565" name="Straight Arrow Connector 23"/>
          <p:cNvCxnSpPr>
            <a:cxnSpLocks noChangeShapeType="1"/>
            <a:stCxn id="23563" idx="3"/>
            <a:endCxn id="23561" idx="1"/>
          </p:cNvCxnSpPr>
          <p:nvPr/>
        </p:nvCxnSpPr>
        <p:spPr bwMode="auto">
          <a:xfrm flipV="1">
            <a:off x="4865688" y="2298568"/>
            <a:ext cx="1346200" cy="10584"/>
          </a:xfrm>
          <a:prstGeom prst="straightConnector1">
            <a:avLst/>
          </a:prstGeom>
          <a:noFill/>
          <a:ln w="9525">
            <a:solidFill>
              <a:srgbClr val="0000CC"/>
            </a:solidFill>
            <a:round/>
            <a:headEnd/>
            <a:tailEnd type="arrow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SG-Summer-School-Template">
  <a:themeElements>
    <a:clrScheme name="">
      <a:dk1>
        <a:srgbClr val="000000"/>
      </a:dk1>
      <a:lt1>
        <a:srgbClr val="FFFFFF"/>
      </a:lt1>
      <a:dk2>
        <a:srgbClr val="23005F"/>
      </a:dk2>
      <a:lt2>
        <a:srgbClr val="808080"/>
      </a:lt2>
      <a:accent1>
        <a:srgbClr val="C70000"/>
      </a:accent1>
      <a:accent2>
        <a:srgbClr val="5554FF"/>
      </a:accent2>
      <a:accent3>
        <a:srgbClr val="FFFFFF"/>
      </a:accent3>
      <a:accent4>
        <a:srgbClr val="000000"/>
      </a:accent4>
      <a:accent5>
        <a:srgbClr val="E0AAAA"/>
      </a:accent5>
      <a:accent6>
        <a:srgbClr val="4C4BE7"/>
      </a:accent6>
      <a:hlink>
        <a:srgbClr val="111A99"/>
      </a:hlink>
      <a:folHlink>
        <a:srgbClr val="99CC00"/>
      </a:folHlink>
    </a:clrScheme>
    <a:fontScheme name="Japanese Art">
      <a:majorFont>
        <a:latin typeface="Futura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Tx/>
          <a:buSzTx/>
          <a:buFontTx/>
          <a:buChar char="•"/>
          <a:tabLst/>
          <a:defRPr kumimoji="0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noFill/>
        <a:ln w="9525" cap="flat" cmpd="sng" algn="ctr">
          <a:solidFill>
            <a:srgbClr val="0000CC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Japanese Art 1">
        <a:dk1>
          <a:srgbClr val="000000"/>
        </a:dk1>
        <a:lt1>
          <a:srgbClr val="D9C641"/>
        </a:lt1>
        <a:dk2>
          <a:srgbClr val="23005F"/>
        </a:dk2>
        <a:lt2>
          <a:srgbClr val="808080"/>
        </a:lt2>
        <a:accent1>
          <a:srgbClr val="C70000"/>
        </a:accent1>
        <a:accent2>
          <a:srgbClr val="5554FF"/>
        </a:accent2>
        <a:accent3>
          <a:srgbClr val="E9DFB0"/>
        </a:accent3>
        <a:accent4>
          <a:srgbClr val="000000"/>
        </a:accent4>
        <a:accent5>
          <a:srgbClr val="E0AAAA"/>
        </a:accent5>
        <a:accent6>
          <a:srgbClr val="4C4BE7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22721</TotalTime>
  <Words>878</Words>
  <Application>Microsoft Macintosh PowerPoint</Application>
  <PresentationFormat>On-screen Show (16:10)</PresentationFormat>
  <Paragraphs>164</Paragraphs>
  <Slides>24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OSG-Summer-School-Template</vt:lpstr>
      <vt:lpstr>Special Cases: Licenses, Interpreted Languages, and  Containers for DHTC Wednesday morning, 10:45 am</vt:lpstr>
      <vt:lpstr>Expanding Our Horizons</vt:lpstr>
      <vt:lpstr>Licensing</vt:lpstr>
      <vt:lpstr>Licensing</vt:lpstr>
      <vt:lpstr>License Variations</vt:lpstr>
      <vt:lpstr>Licensing implications for DHTC</vt:lpstr>
      <vt:lpstr>Approaches</vt:lpstr>
      <vt:lpstr>Interpreted languages</vt:lpstr>
      <vt:lpstr>Interpreted code</vt:lpstr>
      <vt:lpstr>Interpretation</vt:lpstr>
      <vt:lpstr>On the command line</vt:lpstr>
      <vt:lpstr>Common interpreted languages*</vt:lpstr>
      <vt:lpstr>Running interpreted code in jobs</vt:lpstr>
      <vt:lpstr>Python on DHTC</vt:lpstr>
      <vt:lpstr>Matlab</vt:lpstr>
      <vt:lpstr>Matlab contrast</vt:lpstr>
      <vt:lpstr>Matlab on DHTC</vt:lpstr>
      <vt:lpstr>Containers</vt:lpstr>
      <vt:lpstr>Containers</vt:lpstr>
      <vt:lpstr>Using Containers in DHTC</vt:lpstr>
      <vt:lpstr>Container Workflow</vt:lpstr>
      <vt:lpstr>Conclusion</vt:lpstr>
      <vt:lpstr>Exercises</vt:lpstr>
      <vt:lpstr>Questions?</vt:lpstr>
    </vt:vector>
  </TitlesOfParts>
  <Manager>OSG Resource Managers</Manager>
  <Company>University of Wisconsin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Alain Roy</dc:creator>
  <cp:lastModifiedBy>Christina Koch</cp:lastModifiedBy>
  <cp:revision>377</cp:revision>
  <cp:lastPrinted>2007-02-13T22:42:37Z</cp:lastPrinted>
  <dcterms:created xsi:type="dcterms:W3CDTF">2010-07-18T15:11:48Z</dcterms:created>
  <dcterms:modified xsi:type="dcterms:W3CDTF">2018-07-11T13:18:26Z</dcterms:modified>
</cp:coreProperties>
</file>

<file path=docProps/thumbnail.jpeg>
</file>